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258" r:id="rId4"/>
    <p:sldId id="261" r:id="rId5"/>
    <p:sldId id="262" r:id="rId6"/>
    <p:sldId id="263" r:id="rId7"/>
    <p:sldId id="271" r:id="rId8"/>
    <p:sldId id="268" r:id="rId9"/>
    <p:sldId id="269" r:id="rId10"/>
    <p:sldId id="270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0" d="100"/>
          <a:sy n="70" d="100"/>
        </p:scale>
        <p:origin x="-13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47AB9-1303-40F8-8C57-9174188DE96C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123A-27C3-4443-9FC7-71396963F1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07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123A-27C3-4443-9FC7-71396963F1F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06/03/2017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sdefranchis.gov.it/sites/default/files/file_attach/materie.exe" TargetMode="External"/><Relationship Id="rId2" Type="http://schemas.openxmlformats.org/officeDocument/2006/relationships/hyperlink" Target="http://www.iisdefranchis.gov.it/sites/default/files/file_attach/Panifici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isdefranchis.gov.it/sites/default/files/file_attach/Statino%20e%20scaglioni%20IRPEF.xls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xcelsior.unioncamere.net/documenti/previsioniarp/doc.php?id=75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celsior.unioncamere.net/documenti/previsioniarp/doc.php?id=759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I.I.S.  </a:t>
            </a:r>
            <a:r>
              <a:rPr lang="it-IT" dirty="0" smtClean="0"/>
              <a:t>«</a:t>
            </a:r>
            <a:r>
              <a:rPr lang="it-IT" dirty="0" smtClean="0"/>
              <a:t>Vincenzo </a:t>
            </a:r>
            <a:r>
              <a:rPr lang="it-IT" dirty="0" smtClean="0"/>
              <a:t>De </a:t>
            </a:r>
            <a:r>
              <a:rPr lang="it-IT" dirty="0" err="1" smtClean="0"/>
              <a:t>Franchis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Open </a:t>
            </a:r>
            <a:r>
              <a:rPr lang="it-IT" dirty="0" err="1" smtClean="0"/>
              <a:t>Day</a:t>
            </a:r>
            <a:r>
              <a:rPr lang="it-IT" dirty="0" smtClean="0"/>
              <a:t> 2016/2017</a:t>
            </a:r>
          </a:p>
          <a:p>
            <a:r>
              <a:rPr lang="it-IT" dirty="0" smtClean="0"/>
              <a:t>Istituto Tecnico Economico</a:t>
            </a:r>
            <a:endParaRPr lang="it-IT" dirty="0"/>
          </a:p>
        </p:txBody>
      </p:sp>
      <p:pic>
        <p:nvPicPr>
          <p:cNvPr id="6" name="Immagine 5" descr="af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645024"/>
            <a:ext cx="7181304" cy="251345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9362"/>
            <a:ext cx="6535757" cy="44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dato statistico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036" y="1350948"/>
            <a:ext cx="6500858" cy="522132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500694" y="3714752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Fonte: Unioncamere </a:t>
            </a:r>
          </a:p>
          <a:p>
            <a:r>
              <a:rPr lang="it-IT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Ministero del Lavoro</a:t>
            </a:r>
          </a:p>
        </p:txBody>
      </p:sp>
      <p:sp useBgFill="1">
        <p:nvSpPr>
          <p:cNvPr id="9" name="Freccia a destra 8"/>
          <p:cNvSpPr/>
          <p:nvPr/>
        </p:nvSpPr>
        <p:spPr>
          <a:xfrm>
            <a:off x="1318932" y="1928802"/>
            <a:ext cx="720080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10" name="Freccia a destra 9"/>
          <p:cNvSpPr/>
          <p:nvPr/>
        </p:nvSpPr>
        <p:spPr>
          <a:xfrm>
            <a:off x="2016304" y="3212406"/>
            <a:ext cx="720080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14546" y="4332516"/>
            <a:ext cx="1785950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dato statistico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6653211" cy="5296731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715008" y="34290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Fonte: Unioncamere </a:t>
            </a:r>
          </a:p>
          <a:p>
            <a:r>
              <a:rPr lang="it-IT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Ministero del Lavoro</a:t>
            </a:r>
          </a:p>
        </p:txBody>
      </p:sp>
      <p:sp useBgFill="1">
        <p:nvSpPr>
          <p:cNvPr id="6" name="Freccia a destra 5"/>
          <p:cNvSpPr/>
          <p:nvPr/>
        </p:nvSpPr>
        <p:spPr>
          <a:xfrm>
            <a:off x="1780218" y="1785926"/>
            <a:ext cx="720080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 useBgFill="1">
        <p:nvSpPr>
          <p:cNvPr id="7" name="Freccia a destra 6"/>
          <p:cNvSpPr/>
          <p:nvPr/>
        </p:nvSpPr>
        <p:spPr>
          <a:xfrm>
            <a:off x="2494598" y="2816436"/>
            <a:ext cx="720080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714612" y="3725638"/>
            <a:ext cx="1785950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Un panificio su </a:t>
            </a:r>
            <a:r>
              <a:rPr lang="it-IT" dirty="0" err="1" smtClean="0">
                <a:hlinkClick r:id="rId2"/>
              </a:rPr>
              <a:t>Internet</a:t>
            </a:r>
            <a:r>
              <a:rPr lang="it-IT" i="1" dirty="0" err="1" smtClean="0">
                <a:hlinkClick r:id="rId2"/>
              </a:rPr>
              <a:t>…</a:t>
            </a:r>
            <a:r>
              <a:rPr lang="it-IT" i="1" dirty="0" smtClean="0"/>
              <a:t>(html)</a:t>
            </a:r>
          </a:p>
          <a:p>
            <a:r>
              <a:rPr lang="it-IT" dirty="0" smtClean="0">
                <a:hlinkClick r:id="rId3"/>
              </a:rPr>
              <a:t>Rendimento scolastico</a:t>
            </a:r>
            <a:r>
              <a:rPr lang="it-IT" dirty="0" smtClean="0"/>
              <a:t> (</a:t>
            </a:r>
            <a:r>
              <a:rPr lang="it-IT" i="1" dirty="0" smtClean="0"/>
              <a:t>C ++</a:t>
            </a:r>
            <a:r>
              <a:rPr lang="it-IT" dirty="0" smtClean="0"/>
              <a:t>)</a:t>
            </a:r>
          </a:p>
          <a:p>
            <a:r>
              <a:rPr lang="it-IT" dirty="0" smtClean="0">
                <a:hlinkClick r:id="rId4"/>
              </a:rPr>
              <a:t>Preparazione di una busta paga </a:t>
            </a:r>
            <a:r>
              <a:rPr lang="it-IT" dirty="0" smtClean="0"/>
              <a:t>(</a:t>
            </a:r>
            <a:r>
              <a:rPr lang="it-IT" i="1" dirty="0" smtClean="0"/>
              <a:t>Excel</a:t>
            </a:r>
            <a:r>
              <a:rPr lang="it-IT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I.T.E.</a:t>
            </a:r>
            <a:r>
              <a:rPr lang="it-IT" dirty="0" smtClean="0"/>
              <a:t> - Articolazioni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43608" y="1556792"/>
            <a:ext cx="4464496" cy="2487181"/>
            <a:chOff x="1043608" y="1556792"/>
            <a:chExt cx="4464496" cy="2487181"/>
          </a:xfrm>
        </p:grpSpPr>
        <p:pic>
          <p:nvPicPr>
            <p:cNvPr id="5" name="Immagine 4" descr="afm1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1556792"/>
              <a:ext cx="4464496" cy="1656000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1779180" y="3212976"/>
              <a:ext cx="25767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dirty="0" smtClean="0"/>
                <a:t>Amministrazione </a:t>
              </a:r>
            </a:p>
            <a:p>
              <a:pPr algn="ctr"/>
              <a:r>
                <a:rPr lang="it-IT" sz="2400" dirty="0" smtClean="0"/>
                <a:t>finanza e marketing</a:t>
              </a:r>
              <a:endParaRPr lang="it-IT" sz="24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043608" y="4653320"/>
            <a:ext cx="4464496" cy="2045657"/>
            <a:chOff x="1043608" y="4653320"/>
            <a:chExt cx="4464496" cy="2045657"/>
          </a:xfrm>
        </p:grpSpPr>
        <p:pic>
          <p:nvPicPr>
            <p:cNvPr id="4" name="Immagine 3" descr="sia1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653320"/>
              <a:ext cx="4464496" cy="165600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1475656" y="6237312"/>
              <a:ext cx="3615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Sistemi informativi aziendali</a:t>
              </a:r>
              <a:endParaRPr lang="it-IT" sz="2400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508104" y="4678104"/>
            <a:ext cx="3635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approfondisce competenze relative alla gestione informatica delle informazioni, alla valutazione, alla scelta e all’adattamento di software </a:t>
            </a:r>
            <a:r>
              <a:rPr lang="it-IT" sz="2000" i="1" dirty="0" err="1" smtClean="0"/>
              <a:t>applicativi…</a:t>
            </a:r>
            <a:endParaRPr lang="it-IT" sz="20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1628800"/>
            <a:ext cx="363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persegue lo sviluppo di competenze relative alla gestione aziendale nel suo insieme e all’interpretazione dei risultati </a:t>
            </a:r>
            <a:r>
              <a:rPr lang="it-IT" sz="2000" i="1" dirty="0" err="1" smtClean="0"/>
              <a:t>economici</a:t>
            </a:r>
            <a:r>
              <a:rPr lang="it-IT" dirty="0" err="1" smtClean="0"/>
              <a:t>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l’ITE?</a:t>
            </a:r>
            <a:endParaRPr lang="it-IT" dirty="0"/>
          </a:p>
        </p:txBody>
      </p:sp>
      <p:sp useBgFill="1">
        <p:nvSpPr>
          <p:cNvPr id="8" name="Figura a mano libera 7"/>
          <p:cNvSpPr/>
          <p:nvPr/>
        </p:nvSpPr>
        <p:spPr>
          <a:xfrm rot="21600000">
            <a:off x="1475655" y="1484785"/>
            <a:ext cx="3528392" cy="2376264"/>
          </a:xfrm>
          <a:custGeom>
            <a:avLst/>
            <a:gdLst>
              <a:gd name="connsiteX0" fmla="*/ 0 w 2376264"/>
              <a:gd name="connsiteY0" fmla="*/ 0 h 3528392"/>
              <a:gd name="connsiteX1" fmla="*/ 1980212 w 2376264"/>
              <a:gd name="connsiteY1" fmla="*/ 0 h 3528392"/>
              <a:gd name="connsiteX2" fmla="*/ 2260263 w 2376264"/>
              <a:gd name="connsiteY2" fmla="*/ 116001 h 3528392"/>
              <a:gd name="connsiteX3" fmla="*/ 2376264 w 2376264"/>
              <a:gd name="connsiteY3" fmla="*/ 396052 h 3528392"/>
              <a:gd name="connsiteX4" fmla="*/ 2376264 w 2376264"/>
              <a:gd name="connsiteY4" fmla="*/ 3528392 h 3528392"/>
              <a:gd name="connsiteX5" fmla="*/ 0 w 2376264"/>
              <a:gd name="connsiteY5" fmla="*/ 3528392 h 3528392"/>
              <a:gd name="connsiteX6" fmla="*/ 0 w 2376264"/>
              <a:gd name="connsiteY6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264" h="3528392">
                <a:moveTo>
                  <a:pt x="0" y="3528392"/>
                </a:moveTo>
                <a:lnTo>
                  <a:pt x="0" y="588077"/>
                </a:lnTo>
                <a:cubicBezTo>
                  <a:pt x="0" y="432109"/>
                  <a:pt x="28102" y="282530"/>
                  <a:pt x="78123" y="172244"/>
                </a:cubicBezTo>
                <a:cubicBezTo>
                  <a:pt x="128144" y="61958"/>
                  <a:pt x="195988" y="0"/>
                  <a:pt x="266729" y="0"/>
                </a:cubicBezTo>
                <a:lnTo>
                  <a:pt x="2376264" y="0"/>
                </a:lnTo>
                <a:lnTo>
                  <a:pt x="2376264" y="3528392"/>
                </a:lnTo>
                <a:lnTo>
                  <a:pt x="0" y="35283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79320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Perché crea le figure professionali più richieste </a:t>
            </a:r>
          </a:p>
        </p:txBody>
      </p:sp>
      <p:sp useBgFill="1">
        <p:nvSpPr>
          <p:cNvPr id="9" name="Figura a mano libera 8"/>
          <p:cNvSpPr/>
          <p:nvPr/>
        </p:nvSpPr>
        <p:spPr>
          <a:xfrm>
            <a:off x="5004048" y="1484784"/>
            <a:ext cx="3528392" cy="2376264"/>
          </a:xfrm>
          <a:custGeom>
            <a:avLst/>
            <a:gdLst>
              <a:gd name="connsiteX0" fmla="*/ 0 w 3528392"/>
              <a:gd name="connsiteY0" fmla="*/ 0 h 2376264"/>
              <a:gd name="connsiteX1" fmla="*/ 3132340 w 3528392"/>
              <a:gd name="connsiteY1" fmla="*/ 0 h 2376264"/>
              <a:gd name="connsiteX2" fmla="*/ 3412391 w 3528392"/>
              <a:gd name="connsiteY2" fmla="*/ 116001 h 2376264"/>
              <a:gd name="connsiteX3" fmla="*/ 3528392 w 3528392"/>
              <a:gd name="connsiteY3" fmla="*/ 396052 h 2376264"/>
              <a:gd name="connsiteX4" fmla="*/ 3528392 w 3528392"/>
              <a:gd name="connsiteY4" fmla="*/ 2376264 h 2376264"/>
              <a:gd name="connsiteX5" fmla="*/ 0 w 3528392"/>
              <a:gd name="connsiteY5" fmla="*/ 2376264 h 2376264"/>
              <a:gd name="connsiteX6" fmla="*/ 0 w 3528392"/>
              <a:gd name="connsiteY6" fmla="*/ 0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2376264">
                <a:moveTo>
                  <a:pt x="0" y="0"/>
                </a:moveTo>
                <a:lnTo>
                  <a:pt x="3132340" y="0"/>
                </a:lnTo>
                <a:cubicBezTo>
                  <a:pt x="3237380" y="0"/>
                  <a:pt x="3338117" y="41727"/>
                  <a:pt x="3412391" y="116001"/>
                </a:cubicBezTo>
                <a:cubicBezTo>
                  <a:pt x="3486665" y="190275"/>
                  <a:pt x="3528392" y="291013"/>
                  <a:pt x="3528392" y="396052"/>
                </a:cubicBezTo>
                <a:lnTo>
                  <a:pt x="3528392" y="2376264"/>
                </a:lnTo>
                <a:lnTo>
                  <a:pt x="0" y="23762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79320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Perché assicura un diploma </a:t>
            </a:r>
            <a:r>
              <a:rPr lang="it-IT" sz="28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finito…</a:t>
            </a:r>
            <a:endParaRPr lang="it-IT" sz="2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10" name="Figura a mano libera 9"/>
          <p:cNvSpPr/>
          <p:nvPr/>
        </p:nvSpPr>
        <p:spPr>
          <a:xfrm rot="21600000">
            <a:off x="1475656" y="3861048"/>
            <a:ext cx="3528392" cy="2376264"/>
          </a:xfrm>
          <a:custGeom>
            <a:avLst/>
            <a:gdLst>
              <a:gd name="connsiteX0" fmla="*/ 0 w 3528392"/>
              <a:gd name="connsiteY0" fmla="*/ 0 h 2376264"/>
              <a:gd name="connsiteX1" fmla="*/ 3132340 w 3528392"/>
              <a:gd name="connsiteY1" fmla="*/ 0 h 2376264"/>
              <a:gd name="connsiteX2" fmla="*/ 3412391 w 3528392"/>
              <a:gd name="connsiteY2" fmla="*/ 116001 h 2376264"/>
              <a:gd name="connsiteX3" fmla="*/ 3528392 w 3528392"/>
              <a:gd name="connsiteY3" fmla="*/ 396052 h 2376264"/>
              <a:gd name="connsiteX4" fmla="*/ 3528392 w 3528392"/>
              <a:gd name="connsiteY4" fmla="*/ 2376264 h 2376264"/>
              <a:gd name="connsiteX5" fmla="*/ 0 w 3528392"/>
              <a:gd name="connsiteY5" fmla="*/ 2376264 h 2376264"/>
              <a:gd name="connsiteX6" fmla="*/ 0 w 3528392"/>
              <a:gd name="connsiteY6" fmla="*/ 0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2376264">
                <a:moveTo>
                  <a:pt x="3528392" y="2376264"/>
                </a:moveTo>
                <a:lnTo>
                  <a:pt x="396052" y="2376264"/>
                </a:lnTo>
                <a:cubicBezTo>
                  <a:pt x="291012" y="2376264"/>
                  <a:pt x="190275" y="2334537"/>
                  <a:pt x="116001" y="2260263"/>
                </a:cubicBezTo>
                <a:cubicBezTo>
                  <a:pt x="41727" y="2185989"/>
                  <a:pt x="0" y="2085251"/>
                  <a:pt x="0" y="1980212"/>
                </a:cubicBezTo>
                <a:lnTo>
                  <a:pt x="0" y="0"/>
                </a:lnTo>
                <a:lnTo>
                  <a:pt x="3528392" y="0"/>
                </a:lnTo>
                <a:lnTo>
                  <a:pt x="3528392" y="23762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793201" rIns="199136" bIns="19913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Perché è l’istituto più orientato alle nuove tecnologie</a:t>
            </a:r>
          </a:p>
        </p:txBody>
      </p:sp>
      <p:sp useBgFill="1">
        <p:nvSpPr>
          <p:cNvPr id="11" name="Figura a mano libera 10"/>
          <p:cNvSpPr/>
          <p:nvPr/>
        </p:nvSpPr>
        <p:spPr>
          <a:xfrm>
            <a:off x="5004048" y="3861048"/>
            <a:ext cx="3528392" cy="2376264"/>
          </a:xfrm>
          <a:custGeom>
            <a:avLst/>
            <a:gdLst>
              <a:gd name="connsiteX0" fmla="*/ 0 w 2376264"/>
              <a:gd name="connsiteY0" fmla="*/ 0 h 3528392"/>
              <a:gd name="connsiteX1" fmla="*/ 1980212 w 2376264"/>
              <a:gd name="connsiteY1" fmla="*/ 0 h 3528392"/>
              <a:gd name="connsiteX2" fmla="*/ 2260263 w 2376264"/>
              <a:gd name="connsiteY2" fmla="*/ 116001 h 3528392"/>
              <a:gd name="connsiteX3" fmla="*/ 2376264 w 2376264"/>
              <a:gd name="connsiteY3" fmla="*/ 396052 h 3528392"/>
              <a:gd name="connsiteX4" fmla="*/ 2376264 w 2376264"/>
              <a:gd name="connsiteY4" fmla="*/ 3528392 h 3528392"/>
              <a:gd name="connsiteX5" fmla="*/ 0 w 2376264"/>
              <a:gd name="connsiteY5" fmla="*/ 3528392 h 3528392"/>
              <a:gd name="connsiteX6" fmla="*/ 0 w 2376264"/>
              <a:gd name="connsiteY6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264" h="3528392">
                <a:moveTo>
                  <a:pt x="2376264" y="0"/>
                </a:moveTo>
                <a:lnTo>
                  <a:pt x="2376264" y="2940315"/>
                </a:lnTo>
                <a:cubicBezTo>
                  <a:pt x="2376264" y="3096283"/>
                  <a:pt x="2348162" y="3245862"/>
                  <a:pt x="2298141" y="3356148"/>
                </a:cubicBezTo>
                <a:cubicBezTo>
                  <a:pt x="2248120" y="3466434"/>
                  <a:pt x="2180276" y="3528392"/>
                  <a:pt x="2109535" y="3528392"/>
                </a:cubicBezTo>
                <a:lnTo>
                  <a:pt x="0" y="3528392"/>
                </a:lnTo>
                <a:lnTo>
                  <a:pt x="0" y="0"/>
                </a:lnTo>
                <a:lnTo>
                  <a:pt x="237626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793202" rIns="199137" bIns="19913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…ma</a:t>
            </a:r>
            <a:r>
              <a:rPr lang="it-IT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fornisce tutti i mezzi per continuare gli studi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3945530" y="3266982"/>
            <a:ext cx="2117035" cy="1188132"/>
          </a:xfrm>
          <a:custGeom>
            <a:avLst/>
            <a:gdLst>
              <a:gd name="connsiteX0" fmla="*/ 0 w 2117035"/>
              <a:gd name="connsiteY0" fmla="*/ 198026 h 1188132"/>
              <a:gd name="connsiteX1" fmla="*/ 58001 w 2117035"/>
              <a:gd name="connsiteY1" fmla="*/ 58000 h 1188132"/>
              <a:gd name="connsiteX2" fmla="*/ 198027 w 2117035"/>
              <a:gd name="connsiteY2" fmla="*/ 0 h 1188132"/>
              <a:gd name="connsiteX3" fmla="*/ 1919009 w 2117035"/>
              <a:gd name="connsiteY3" fmla="*/ 0 h 1188132"/>
              <a:gd name="connsiteX4" fmla="*/ 2059035 w 2117035"/>
              <a:gd name="connsiteY4" fmla="*/ 58001 h 1188132"/>
              <a:gd name="connsiteX5" fmla="*/ 2117035 w 2117035"/>
              <a:gd name="connsiteY5" fmla="*/ 198027 h 1188132"/>
              <a:gd name="connsiteX6" fmla="*/ 2117035 w 2117035"/>
              <a:gd name="connsiteY6" fmla="*/ 990106 h 1188132"/>
              <a:gd name="connsiteX7" fmla="*/ 2059034 w 2117035"/>
              <a:gd name="connsiteY7" fmla="*/ 1130132 h 1188132"/>
              <a:gd name="connsiteX8" fmla="*/ 1919008 w 2117035"/>
              <a:gd name="connsiteY8" fmla="*/ 1188132 h 1188132"/>
              <a:gd name="connsiteX9" fmla="*/ 198026 w 2117035"/>
              <a:gd name="connsiteY9" fmla="*/ 1188132 h 1188132"/>
              <a:gd name="connsiteX10" fmla="*/ 58000 w 2117035"/>
              <a:gd name="connsiteY10" fmla="*/ 1130131 h 1188132"/>
              <a:gd name="connsiteX11" fmla="*/ 0 w 2117035"/>
              <a:gd name="connsiteY11" fmla="*/ 990105 h 1188132"/>
              <a:gd name="connsiteX12" fmla="*/ 0 w 2117035"/>
              <a:gd name="connsiteY12" fmla="*/ 198026 h 11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7035" h="1188132">
                <a:moveTo>
                  <a:pt x="0" y="198026"/>
                </a:moveTo>
                <a:cubicBezTo>
                  <a:pt x="0" y="145506"/>
                  <a:pt x="20864" y="95138"/>
                  <a:pt x="58001" y="58000"/>
                </a:cubicBezTo>
                <a:cubicBezTo>
                  <a:pt x="95138" y="20863"/>
                  <a:pt x="145507" y="0"/>
                  <a:pt x="198027" y="0"/>
                </a:cubicBezTo>
                <a:lnTo>
                  <a:pt x="1919009" y="0"/>
                </a:lnTo>
                <a:cubicBezTo>
                  <a:pt x="1971529" y="0"/>
                  <a:pt x="2021897" y="20864"/>
                  <a:pt x="2059035" y="58001"/>
                </a:cubicBezTo>
                <a:cubicBezTo>
                  <a:pt x="2096172" y="95138"/>
                  <a:pt x="2117035" y="145507"/>
                  <a:pt x="2117035" y="198027"/>
                </a:cubicBezTo>
                <a:lnTo>
                  <a:pt x="2117035" y="990106"/>
                </a:lnTo>
                <a:cubicBezTo>
                  <a:pt x="2117035" y="1042626"/>
                  <a:pt x="2096172" y="1092994"/>
                  <a:pt x="2059034" y="1130132"/>
                </a:cubicBezTo>
                <a:cubicBezTo>
                  <a:pt x="2021897" y="1167269"/>
                  <a:pt x="1971528" y="1188132"/>
                  <a:pt x="1919008" y="1188132"/>
                </a:cubicBezTo>
                <a:lnTo>
                  <a:pt x="198026" y="1188132"/>
                </a:lnTo>
                <a:cubicBezTo>
                  <a:pt x="145506" y="1188132"/>
                  <a:pt x="95138" y="1167269"/>
                  <a:pt x="58000" y="1130131"/>
                </a:cubicBezTo>
                <a:cubicBezTo>
                  <a:pt x="20863" y="1092994"/>
                  <a:pt x="0" y="1042625"/>
                  <a:pt x="0" y="990105"/>
                </a:cubicBezTo>
                <a:lnTo>
                  <a:pt x="0" y="198026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680" tIns="164680" rIns="164680" bIns="164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Perché l’ITE?</a:t>
            </a:r>
            <a:endParaRPr lang="it-IT" sz="2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il lavoro?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1085636" y="1340768"/>
            <a:ext cx="2622268" cy="2535124"/>
            <a:chOff x="2525796" y="1484784"/>
            <a:chExt cx="2622268" cy="2535124"/>
          </a:xfrm>
        </p:grpSpPr>
        <p:pic>
          <p:nvPicPr>
            <p:cNvPr id="20482" name="Picture 2" descr="http://patrickalain.com/wp-content/uploads/2011/09/professional1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484784"/>
              <a:ext cx="2592288" cy="1800200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2525796" y="3312022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t-IT" sz="20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Responsabile della comunicazione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876256" y="188640"/>
            <a:ext cx="2376264" cy="3084414"/>
            <a:chOff x="5940152" y="1628536"/>
            <a:chExt cx="2376264" cy="3084414"/>
          </a:xfrm>
        </p:grpSpPr>
        <p:pic>
          <p:nvPicPr>
            <p:cNvPr id="20486" name="Picture 6" descr="http://worldlawalliance.com/wp-content/uploads/2013/12/business-woman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1628536"/>
              <a:ext cx="1593618" cy="2393347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5940152" y="4005064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t-IT" sz="20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Direttore commerciale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436096" y="4365104"/>
            <a:ext cx="2771913" cy="2307650"/>
            <a:chOff x="5436096" y="4581128"/>
            <a:chExt cx="2771913" cy="2307650"/>
          </a:xfrm>
        </p:grpSpPr>
        <p:pic>
          <p:nvPicPr>
            <p:cNvPr id="20484" name="Picture 4" descr="http://tobeweb.eu/es/wp-content/uploads/sites/5/iStock_000020370588_Full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4581128"/>
              <a:ext cx="2592288" cy="1872208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0" name="Rettangolo 9"/>
            <p:cNvSpPr/>
            <p:nvPr/>
          </p:nvSpPr>
          <p:spPr>
            <a:xfrm>
              <a:off x="5436096" y="6488668"/>
              <a:ext cx="2771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it-IT" sz="20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Responsabile del bilancio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232594" y="4221088"/>
            <a:ext cx="2851027" cy="2539461"/>
            <a:chOff x="1232594" y="4365104"/>
            <a:chExt cx="2851027" cy="2539461"/>
          </a:xfrm>
        </p:grpSpPr>
        <p:pic>
          <p:nvPicPr>
            <p:cNvPr id="20488" name="Picture 8" descr="http://www.powerhomebiz.com/blog/wp-content/uploads/2011/05/businesswoma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4365104"/>
              <a:ext cx="2751981" cy="1826021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3" name="Rettangolo 12"/>
            <p:cNvSpPr/>
            <p:nvPr/>
          </p:nvSpPr>
          <p:spPr>
            <a:xfrm>
              <a:off x="1232594" y="6196679"/>
              <a:ext cx="28083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it-IT" sz="20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Addetto alla contabilità </a:t>
              </a:r>
            </a:p>
            <a:p>
              <a:pPr lvl="0" algn="ctr">
                <a:spcAft>
                  <a:spcPts val="0"/>
                </a:spcAft>
              </a:pPr>
              <a:r>
                <a:rPr lang="it-IT" sz="20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generale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283968" y="1412776"/>
            <a:ext cx="2592287" cy="2652102"/>
            <a:chOff x="4283968" y="1412776"/>
            <a:chExt cx="2592287" cy="2652102"/>
          </a:xfrm>
        </p:grpSpPr>
        <p:pic>
          <p:nvPicPr>
            <p:cNvPr id="20490" name="Picture 10" descr="http://blog.sagehrms.com/wp-content/uploads/2011/01/Smiling-on-Phone-and-Compute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1412776"/>
              <a:ext cx="2589312" cy="1951504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7" name="CasellaDiTesto 16"/>
            <p:cNvSpPr txBox="1"/>
            <p:nvPr/>
          </p:nvSpPr>
          <p:spPr>
            <a:xfrm>
              <a:off x="4283968" y="3356992"/>
              <a:ext cx="2592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Responsabile del sistema informatico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71460"/>
            <a:ext cx="6984776" cy="532589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912768" cy="504524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Quanta informatica?</a:t>
            </a:r>
            <a:endParaRPr lang="it-IT" dirty="0"/>
          </a:p>
        </p:txBody>
      </p:sp>
      <p:grpSp>
        <p:nvGrpSpPr>
          <p:cNvPr id="20" name="Gruppo 19"/>
          <p:cNvGrpSpPr/>
          <p:nvPr/>
        </p:nvGrpSpPr>
        <p:grpSpPr>
          <a:xfrm>
            <a:off x="755576" y="5098832"/>
            <a:ext cx="7718504" cy="288032"/>
            <a:chOff x="755576" y="5098832"/>
            <a:chExt cx="7718504" cy="288032"/>
          </a:xfrm>
        </p:grpSpPr>
        <p:sp>
          <p:nvSpPr>
            <p:cNvPr id="10" name="Rettangolo 9"/>
            <p:cNvSpPr/>
            <p:nvPr/>
          </p:nvSpPr>
          <p:spPr>
            <a:xfrm>
              <a:off x="1561312" y="5129896"/>
              <a:ext cx="6912768" cy="2433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 useBgFill="1">
          <p:nvSpPr>
            <p:cNvPr id="15" name="Freccia a destra 14"/>
            <p:cNvSpPr/>
            <p:nvPr/>
          </p:nvSpPr>
          <p:spPr>
            <a:xfrm>
              <a:off x="755576" y="5098832"/>
              <a:ext cx="720080" cy="288032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755576" y="3645024"/>
            <a:ext cx="5616624" cy="288032"/>
            <a:chOff x="755576" y="3645024"/>
            <a:chExt cx="5616624" cy="288032"/>
          </a:xfrm>
        </p:grpSpPr>
        <p:sp>
          <p:nvSpPr>
            <p:cNvPr id="17" name="Rettangolo 16"/>
            <p:cNvSpPr/>
            <p:nvPr/>
          </p:nvSpPr>
          <p:spPr>
            <a:xfrm>
              <a:off x="1561312" y="3672320"/>
              <a:ext cx="4810888" cy="256968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 useBgFill="1">
          <p:nvSpPr>
            <p:cNvPr id="18" name="Freccia a destra 17"/>
            <p:cNvSpPr/>
            <p:nvPr/>
          </p:nvSpPr>
          <p:spPr>
            <a:xfrm>
              <a:off x="755576" y="3645024"/>
              <a:ext cx="720080" cy="288032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971600" y="4725144"/>
            <a:ext cx="7389528" cy="288032"/>
            <a:chOff x="971600" y="4725144"/>
            <a:chExt cx="7389528" cy="288032"/>
          </a:xfrm>
        </p:grpSpPr>
        <p:sp>
          <p:nvSpPr>
            <p:cNvPr id="8" name="Rettangolo 7"/>
            <p:cNvSpPr/>
            <p:nvPr/>
          </p:nvSpPr>
          <p:spPr>
            <a:xfrm>
              <a:off x="1794752" y="4769856"/>
              <a:ext cx="6566376" cy="2433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 useBgFill="1">
          <p:nvSpPr>
            <p:cNvPr id="9" name="Freccia a destra 8"/>
            <p:cNvSpPr/>
            <p:nvPr/>
          </p:nvSpPr>
          <p:spPr>
            <a:xfrm>
              <a:off x="971600" y="4725144"/>
              <a:ext cx="720080" cy="288032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vi cercherà</a:t>
            </a:r>
            <a:endParaRPr lang="it-IT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5076825" cy="11811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5057775" cy="18002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373216"/>
            <a:ext cx="5400675" cy="81915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12976"/>
            <a:ext cx="5562600" cy="8477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628800"/>
            <a:ext cx="6143625" cy="104775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05064"/>
            <a:ext cx="5724525" cy="93345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88640"/>
            <a:ext cx="5248275" cy="3524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733256"/>
            <a:ext cx="6210300" cy="10287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188640"/>
            <a:ext cx="7920880" cy="567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>
            <a:hlinkClick r:id="rId3"/>
          </p:cNvPr>
          <p:cNvCxnSpPr/>
          <p:nvPr/>
        </p:nvCxnSpPr>
        <p:spPr>
          <a:xfrm>
            <a:off x="2627784" y="836712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>
            <a:hlinkClick r:id="rId3"/>
          </p:cNvPr>
          <p:cNvCxnSpPr/>
          <p:nvPr/>
        </p:nvCxnSpPr>
        <p:spPr>
          <a:xfrm>
            <a:off x="1907704" y="11247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0" y="1449116"/>
            <a:ext cx="7498730" cy="47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3855"/>
            <a:ext cx="69246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>
            <a:off x="518049" y="3284984"/>
            <a:ext cx="59161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611560" y="4754353"/>
            <a:ext cx="49810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518049" y="4121250"/>
            <a:ext cx="5916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3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575</TotalTime>
  <Words>165</Words>
  <Application>Microsoft Office PowerPoint</Application>
  <PresentationFormat>Presentazione su schermo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Solstizio</vt:lpstr>
      <vt:lpstr>I.I.S.  «Vincenzo De Franchis»</vt:lpstr>
      <vt:lpstr>I.T.E. - Articolazioni</vt:lpstr>
      <vt:lpstr>Perché l’ITE?</vt:lpstr>
      <vt:lpstr>E il lavoro?</vt:lpstr>
      <vt:lpstr>Quanta informatica?</vt:lpstr>
      <vt:lpstr>Chi vi cercherà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Qualche dato statistico</vt:lpstr>
      <vt:lpstr>Qualche dato statistico</vt:lpstr>
      <vt:lpstr>Applicazioni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I.S.I.S.S.  Marconi</dc:title>
  <dc:creator>Gianluca Supino</dc:creator>
  <cp:lastModifiedBy>Danilo</cp:lastModifiedBy>
  <cp:revision>60</cp:revision>
  <dcterms:created xsi:type="dcterms:W3CDTF">2016-01-30T08:51:39Z</dcterms:created>
  <dcterms:modified xsi:type="dcterms:W3CDTF">2017-03-06T22:46:31Z</dcterms:modified>
</cp:coreProperties>
</file>